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8A0A8B-CFD6-42BF-BE16-4F33C79DC6EF}">
  <a:tblStyle styleId="{CF8A0A8B-CFD6-42BF-BE16-4F33C79DC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193e2fa39_2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193e2fa39_2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a193e2fa39_2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1a796babf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1a796babf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a1a796babf_4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93e2fa39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193e2fa39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a193e2fa39_2_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1a796bab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1a796babf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1a796babf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193e2fa39_2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193e2fa39_2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 지도 바뀜!! -수정완료 /// 전력 사용량이랑 자치구별.. 색도 구분이 있었으면 좋겠습니다!-수정완료 / RECLASS 한거랑 안한거랑 범례빼고는 그래프 자체는 모두 일치합니다! 그래서 RECLASS 안한걸로 올렸고 AHP설명할 때 RECLASS 얘기하겠습니다. _서은유 _모두 수정완료</a:t>
            </a:r>
            <a:endParaRPr/>
          </a:p>
        </p:txBody>
      </p:sp>
      <p:sp>
        <p:nvSpPr>
          <p:cNvPr id="266" name="Google Shape;266;ga193e2fa39_2_8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d00e8040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d00e8040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추가할 내용 : AHP 란?  / AHP전 RECLASS 분류한거 (표로 표현) / 가중치 나타낸거 (총 2장..?) / 목차말고 페이지는 빼는게 어떨까요? /여기부터 하기~_11시 6분</a:t>
            </a:r>
            <a:endParaRPr/>
          </a:p>
        </p:txBody>
      </p:sp>
      <p:sp>
        <p:nvSpPr>
          <p:cNvPr id="280" name="Google Shape;280;g9d00e80400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1a796babf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1a796babf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추가할 내용 : AHP 란?  / AHP전 RECLASS 분류한거 (표로 표현) / 가중치 나타낸거 (총 2장..?) / 목차말고 페이지는 빼는게 어떨까요? </a:t>
            </a:r>
            <a:endParaRPr/>
          </a:p>
        </p:txBody>
      </p:sp>
      <p:sp>
        <p:nvSpPr>
          <p:cNvPr id="291" name="Google Shape;291;ga1a796babf_1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d00e8040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d00e8040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추가할 내용 : AHP 란?  / AHP전 RECLASS 분류한거 (표로 표현) / 가중치 나타낸거 (총 2장..?) / 목차말고 페이지는 빼는게 어떨까요? </a:t>
            </a:r>
            <a:endParaRPr/>
          </a:p>
        </p:txBody>
      </p:sp>
      <p:sp>
        <p:nvSpPr>
          <p:cNvPr id="303" name="Google Shape;303;g9d00e80400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d00e805e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d00e805e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9d00e805ea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d00e80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d00e80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9d00e80400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d00e805e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d00e805e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9d00e805ea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d00e8040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d00e8040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9d00e8040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d00e805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d00e805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9d00e805ea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50" b="1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193e2fa39_2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193e2fa39_2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a193e2fa39_2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193e2fa3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193e2fa3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193e2fa39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193e2fa3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193e2fa3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너무 긴 부분은 과감하게 커트해주셔도 됩니다 _은유</a:t>
            </a:r>
            <a:endParaRPr/>
          </a:p>
        </p:txBody>
      </p:sp>
      <p:sp>
        <p:nvSpPr>
          <p:cNvPr id="175" name="Google Shape;175;ga193e2fa39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193e2fa3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193e2fa3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a193e2fa39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1a796bab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1a796bab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a1a796babf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9" name="Google Shape;19;p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 w="25400" cap="flat" cmpd="sng">
              <a:solidFill>
                <a:srgbClr val="C4D4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564777" y="4886636"/>
            <a:ext cx="1990999" cy="1415552"/>
          </a:xfrm>
          <a:custGeom>
            <a:avLst/>
            <a:gdLst/>
            <a:ahLst/>
            <a:cxnLst/>
            <a:rect l="l" t="t" r="r" b="b"/>
            <a:pathLst>
              <a:path w="3818965" h="2008094" extrusionOk="0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2"/>
          <p:cNvSpPr/>
          <p:nvPr/>
        </p:nvSpPr>
        <p:spPr>
          <a:xfrm rot="10800000">
            <a:off x="6516216" y="548680"/>
            <a:ext cx="1990999" cy="1415552"/>
          </a:xfrm>
          <a:custGeom>
            <a:avLst/>
            <a:gdLst/>
            <a:ahLst/>
            <a:cxnLst/>
            <a:rect l="l" t="t" r="r" b="b"/>
            <a:pathLst>
              <a:path w="3818965" h="2008094" extrusionOk="0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" name="Google Shape;23;p2"/>
          <p:cNvCxnSpPr/>
          <p:nvPr/>
        </p:nvCxnSpPr>
        <p:spPr>
          <a:xfrm>
            <a:off x="7919748" y="6237312"/>
            <a:ext cx="68093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E0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28;p3"/>
          <p:cNvCxnSpPr/>
          <p:nvPr/>
        </p:nvCxnSpPr>
        <p:spPr>
          <a:xfrm>
            <a:off x="809582" y="1196752"/>
            <a:ext cx="7524836" cy="0"/>
          </a:xfrm>
          <a:prstGeom prst="straightConnector1">
            <a:avLst/>
          </a:prstGeom>
          <a:noFill/>
          <a:ln w="19050" cap="flat" cmpd="sng">
            <a:solidFill>
              <a:srgbClr val="C4D4E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" name="Google Shape;29;p3"/>
          <p:cNvGrpSpPr/>
          <p:nvPr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30" name="Google Shape;30;p3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E0E8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 cap="flat" cmpd="sng">
              <a:solidFill>
                <a:srgbClr val="C4D4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E0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E0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2098050" y="2392350"/>
            <a:ext cx="4947900" cy="20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 b="1">
                <a:latin typeface="Malgun Gothic"/>
                <a:ea typeface="Malgun Gothic"/>
                <a:cs typeface="Malgun Gothic"/>
                <a:sym typeface="Malgun Gothic"/>
              </a:rPr>
              <a:t>서울시</a:t>
            </a:r>
            <a:endParaRPr sz="3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3600" b="1">
                <a:latin typeface="Malgun Gothic"/>
                <a:ea typeface="Malgun Gothic"/>
                <a:cs typeface="Malgun Gothic"/>
                <a:sym typeface="Malgun Gothic"/>
              </a:rPr>
              <a:t>제로에너지 건축</a:t>
            </a:r>
            <a:endParaRPr sz="3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latin typeface="Malgun Gothic"/>
                <a:ea typeface="Malgun Gothic"/>
                <a:cs typeface="Malgun Gothic"/>
                <a:sym typeface="Malgun Gothic"/>
              </a:rPr>
              <a:t>최적 입지찾기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입지 분석</a:t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361525" y="1375475"/>
            <a:ext cx="4112100" cy="428700"/>
          </a:xfrm>
          <a:prstGeom prst="homePlate">
            <a:avLst>
              <a:gd name="adj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73763"/>
                </a:solidFill>
              </a:rPr>
              <a:t>2. 기후적요인 - 분석방법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590125" y="5359525"/>
            <a:ext cx="4112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4746025" y="5359525"/>
            <a:ext cx="40383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4702225" y="1840350"/>
            <a:ext cx="4038300" cy="22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서울의 연평균 ‘평균기온’, ‘평균습도’ 에 대한 자료는 존재하나 서울 내 지역을 세분해서 ‘평균기온’, ‘평균습도’를 측정한 데이터를 찾을 수 없었음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기상관측소 points에 평균기온과 평균습도의 값을 부여한 후 </a:t>
            </a: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역거리가중법 ( IDW : Inverse distance weighted method )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을 이용하여 서울 전 지역의 ‘평균기온’ 과 ‘평균습도’ 를 구함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812975" y="5645875"/>
            <a:ext cx="73578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역거리가중법 (IDW</a:t>
            </a: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Inverse distance weighted method</a:t>
            </a: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) 이란? 지형통계학 분야에서 사용되는 보간법으로 이미 알고있는 좌표의 값을 이용하여 보간점의 거리에 반비례하게 가중치를 두어 보간점의 값을 계산하는 분석 방법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00" y="1931500"/>
            <a:ext cx="3044225" cy="23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00" y="4816600"/>
            <a:ext cx="915033" cy="6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893100" y="4383950"/>
            <a:ext cx="7357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가중치(W)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는 다음과 같이 </a:t>
            </a: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거리의 제곱에 반비례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로 계산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입지 분석</a:t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1525" y="1375475"/>
            <a:ext cx="4112100" cy="428700"/>
          </a:xfrm>
          <a:prstGeom prst="homePlate">
            <a:avLst>
              <a:gd name="adj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73763"/>
                </a:solidFill>
              </a:rPr>
              <a:t>2. 기후적요인 - 습도&amp;기온</a:t>
            </a:r>
            <a:endParaRPr sz="1900" b="1">
              <a:solidFill>
                <a:srgbClr val="073763"/>
              </a:solidFill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37" y="2320200"/>
            <a:ext cx="4320002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361525" y="1891500"/>
            <a:ext cx="3255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서울시 평균습도 지도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382225" y="5359525"/>
            <a:ext cx="4320000" cy="13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공기 중의 습도 구름 얇은 안개 등은 태양광선을 일부 차단하기 때문에 최고기온을 낮춤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(태양에너지 최적 활용을 위한 기상자원 분석 보고서, 기상청, 2008)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습도가 </a:t>
            </a:r>
            <a:r>
              <a:rPr lang="ko-KR" b="1">
                <a:solidFill>
                  <a:srgbClr val="0B53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낮을수록</a:t>
            </a: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 태양광 발전 입지에 적합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5250650" y="1891500"/>
            <a:ext cx="3429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서울시 평균기온 지도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625" y="2399863"/>
            <a:ext cx="4320002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4746025" y="5359525"/>
            <a:ext cx="42150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1980년대 중반부터 전 지구적으로 일사량이 증가하는 추세 -&gt; 전 지구 평균기온에 영향 (Wild et al., 2005). 일반적으로 구름의 양이 증가하면 평균기온은 감소(Plantico et al., 1990)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기온이 </a:t>
            </a:r>
            <a:r>
              <a:rPr lang="ko-KR" b="1">
                <a:solidFill>
                  <a:srgbClr val="0B53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낮을수록</a:t>
            </a: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 태양광 발전 입지에 적합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1525" y="1375475"/>
            <a:ext cx="4112100" cy="428700"/>
          </a:xfrm>
          <a:prstGeom prst="homePlate">
            <a:avLst>
              <a:gd name="adj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73763"/>
                </a:solidFill>
              </a:rPr>
              <a:t>2. 기후적요인 - 일사량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입지 분석</a:t>
            </a: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4774975" y="1804175"/>
            <a:ext cx="3734700" cy="28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- 서울내 지역별 일사량에 대한 정보를 구하기 어려움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- ArcGIS의 Solar Radiation Tool의 일사량 계산 알고리즘을 이용해서 서울 내 일사량을 계산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- Solar Radiation Tool에서는 지표면에 도달하는 태양광 중 영향이 제일 작은 반사광을 제외한 직사광과 산란광을 고려하여 일사량(Wh/㎡)을 계산.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475" y="1971250"/>
            <a:ext cx="1790700" cy="35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4714875" y="4941650"/>
            <a:ext cx="40317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일사량이란? 단위면적이 단위시간에 받는 일사에너지의 양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일사량 ≒ 지표면에 도달한 태양에너지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999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(‘서울특별시 햇빛지도’ 참고)</a:t>
            </a:r>
            <a:endParaRPr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75" y="1971250"/>
            <a:ext cx="1605225" cy="16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75" y="3820398"/>
            <a:ext cx="1605225" cy="168207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555475" y="5693775"/>
            <a:ext cx="3724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SolarRadiation Tool 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태양광에너지 산출 절차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5920375" y="2451200"/>
            <a:ext cx="147300" cy="16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361525" y="1375475"/>
            <a:ext cx="4112100" cy="428700"/>
          </a:xfrm>
          <a:prstGeom prst="homePlate">
            <a:avLst>
              <a:gd name="adj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73763"/>
                </a:solidFill>
              </a:rPr>
              <a:t>2. 기후적요인 - 일사량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입지 분석</a:t>
            </a:r>
            <a:endParaRPr/>
          </a:p>
        </p:txBody>
      </p:sp>
      <p:sp>
        <p:nvSpPr>
          <p:cNvPr id="259" name="Google Shape;259;p26"/>
          <p:cNvSpPr txBox="1"/>
          <p:nvPr/>
        </p:nvSpPr>
        <p:spPr>
          <a:xfrm>
            <a:off x="1942200" y="1952375"/>
            <a:ext cx="5679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서울시 일사량 지도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5444200" y="1308550"/>
            <a:ext cx="3235500" cy="4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0400" lvl="0" indent="-3320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일사량 분석의 중요성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여러 선행 연구들에 따르면 </a:t>
            </a:r>
            <a:r>
              <a:rPr lang="ko-KR" sz="1600" b="1">
                <a:solidFill>
                  <a:srgbClr val="CC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일사량</a:t>
            </a: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은 태양광 발전 입지를 결정하는 </a:t>
            </a: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가장 중요한 요소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선행연구 결과, 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일사량은 일조시간, 운량 등의 기상요소들과 선형관계임을 발견</a:t>
            </a: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(‘1972-1975 77 기간동안 지점의 한반도 일사분포 특징에 관한 연구, 손형진 김혜정, 1980’, ‘Wild et al., 2005~2007’ 등)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일사량에 대한 값을 분석하는 것은 태양광 발전 입지를 결정하는 데 결정적인 역할을 함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25" y="2381075"/>
            <a:ext cx="4876177" cy="344822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/>
        </p:nvSpPr>
        <p:spPr>
          <a:xfrm>
            <a:off x="568025" y="6024775"/>
            <a:ext cx="559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∴ 일사량이 높을수록 태양광 발전 입지에 적합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0" y="2492425"/>
            <a:ext cx="4017698" cy="284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4">
            <a:alphaModFix/>
          </a:blip>
          <a:srcRect l="79" r="89"/>
          <a:stretch/>
        </p:blipFill>
        <p:spPr>
          <a:xfrm>
            <a:off x="4549825" y="2391724"/>
            <a:ext cx="4017698" cy="28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입지 분석</a:t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361525" y="1146875"/>
            <a:ext cx="4112100" cy="428700"/>
          </a:xfrm>
          <a:prstGeom prst="homePlate">
            <a:avLst>
              <a:gd name="adj" fmla="val 50000"/>
            </a:avLst>
          </a:prstGeom>
          <a:solidFill>
            <a:srgbClr val="E8A4A4">
              <a:alpha val="8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73763"/>
                </a:solidFill>
              </a:rPr>
              <a:t>3. 사회적요인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594025" y="1877950"/>
            <a:ext cx="372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서울 기초생활 수급 가구수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4761975" y="1877950"/>
            <a:ext cx="372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전력사용량(자치구별)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4761975" y="5385275"/>
            <a:ext cx="3861300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현재 전력 사용이 큰 만큼 보다 많은 전력 사용이 필요하다 가정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전력 사용이 많은 지역을 분석 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‘자치구별 전력사용량’</a:t>
            </a: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 데이터)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1075200" y="1559750"/>
            <a:ext cx="6993600" cy="344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저소득층을 위한 제로 에너지 건축에 걸맞는 구역을 선정하기 위해 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사회적 요인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고려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594025" y="5424825"/>
            <a:ext cx="41121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저소득층이 다수 거주하는 지역에 태양광 발전 시설을 구축할 계획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(‘</a:t>
            </a: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기초생활 수급 가구수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데이터)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/>
        </p:nvSpPr>
        <p:spPr>
          <a:xfrm>
            <a:off x="1115625" y="548675"/>
            <a:ext cx="498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계층화 분석법 (AHP란?)</a:t>
            </a:r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722200" y="1373050"/>
            <a:ext cx="754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계층화 분석법 (AHP ,Analytic Hierarchy Process)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의사결정의 목표 또는 평가기준이 다수이며 복합적인 경우, 이를 계층(Hierarchy)화해, 주요 요인과 그 주요 요인을 이루는 세부 요인들로 분해하고, 이러한 요인들을 상대 비교(Pairwise Comparison)를 통해 중요도를 산출하는 분석 방법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4" name="Google Shape;2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00" y="3048000"/>
            <a:ext cx="5208799" cy="261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28"/>
          <p:cNvCxnSpPr/>
          <p:nvPr/>
        </p:nvCxnSpPr>
        <p:spPr>
          <a:xfrm rot="10800000" flipH="1">
            <a:off x="1009475" y="2795675"/>
            <a:ext cx="7402800" cy="15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8"/>
          <p:cNvSpPr txBox="1"/>
          <p:nvPr/>
        </p:nvSpPr>
        <p:spPr>
          <a:xfrm>
            <a:off x="6000750" y="2968225"/>
            <a:ext cx="2722200" cy="3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QGIS 의 Reclassify 기능을 이용하여 적합성 분류를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적합성 분류의 기준은 전문가와 연구원에 따라 다르므로 선행연구를 토대로 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경사도와 향은 전문가의 견해를 토대로 분류(Lee et al., 2008; Kwon et al., 2008; Sim et al)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선행연구의 결과가 없는 경우는 등 간격으로 분류 (Park and Kim, 2012)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1692050" y="5753125"/>
            <a:ext cx="326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적합성 분류표 (Reclassify)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/>
        </p:nvSpPr>
        <p:spPr>
          <a:xfrm>
            <a:off x="1115624" y="548675"/>
            <a:ext cx="34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계층화 분석법</a:t>
            </a:r>
            <a:endParaRPr/>
          </a:p>
        </p:txBody>
      </p:sp>
      <p:sp>
        <p:nvSpPr>
          <p:cNvPr id="294" name="Google Shape;294;p29"/>
          <p:cNvSpPr txBox="1"/>
          <p:nvPr/>
        </p:nvSpPr>
        <p:spPr>
          <a:xfrm>
            <a:off x="735700" y="1308950"/>
            <a:ext cx="556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비교행렬 (쌍대비교) 을 통한 가중치 계산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899" y="1758125"/>
            <a:ext cx="6995702" cy="145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9"/>
          <p:cNvCxnSpPr/>
          <p:nvPr/>
        </p:nvCxnSpPr>
        <p:spPr>
          <a:xfrm rot="10800000" flipH="1">
            <a:off x="870600" y="3356000"/>
            <a:ext cx="7402800" cy="15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29"/>
          <p:cNvSpPr txBox="1"/>
          <p:nvPr/>
        </p:nvSpPr>
        <p:spPr>
          <a:xfrm>
            <a:off x="735700" y="3516350"/>
            <a:ext cx="4498200" cy="28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 두 개의 인자를 비교하여 첫 번째 인자가 두 번째 인자보다 중요도가 높으 면 두 번째 인자가 첫 번째 인자보다 높으면 역수의 값으로 점수가 부여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 같은 인자끼리 는 1을 부여. 전문가의 조언을 받기 어려우므로 선행연구를 참고하여 우선 순위 (RANK) 부여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결과 우선순위는 </a:t>
            </a:r>
            <a:r>
              <a:rPr lang="ko-KR" sz="1500" b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입사량, 향, 음영기복도, 평균기온, 평균습도, 경사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순으로 나타남 (12점 척도를 사용)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중요한 인자는 태양에너지(일사량, 향, 음영기복도 등)와 관련된 인자이며, 그 다음으로는 기후, 지형순으로 나타남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312" y="3494550"/>
            <a:ext cx="2588287" cy="2558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4940938" y="6092800"/>
            <a:ext cx="372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쌍대비교 행렬을 통한 가중치 계산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/>
        </p:nvSpPr>
        <p:spPr>
          <a:xfrm>
            <a:off x="1115624" y="548675"/>
            <a:ext cx="34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계층화 분석법</a:t>
            </a:r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735700" y="1308950"/>
            <a:ext cx="372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가중치를 이용한 일관성 검증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887050" y="5044300"/>
            <a:ext cx="74721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6D9EEB"/>
                </a:solidFill>
              </a:rPr>
              <a:t>Consistency Index</a:t>
            </a:r>
            <a:r>
              <a:rPr lang="ko-KR" sz="2400" b="1">
                <a:solidFill>
                  <a:srgbClr val="6D9EEB"/>
                </a:solidFill>
                <a:latin typeface="Malgun Gothic"/>
                <a:ea typeface="Malgun Gothic"/>
                <a:cs typeface="Malgun Gothic"/>
                <a:sym typeface="Malgun Gothic"/>
              </a:rPr>
              <a:t> =&gt; 0.0864 </a:t>
            </a:r>
            <a:endParaRPr sz="2400" b="1">
              <a:solidFill>
                <a:srgbClr val="6D9EE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현 분석의 일관성 지수가 0.1 이하이므로 일관성을 신뢰할 수 있음.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050" y="1855963"/>
            <a:ext cx="7591425" cy="49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0"/>
          <p:cNvCxnSpPr/>
          <p:nvPr/>
        </p:nvCxnSpPr>
        <p:spPr>
          <a:xfrm rot="10800000" flipH="1">
            <a:off x="956350" y="4926825"/>
            <a:ext cx="7402800" cy="15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30"/>
          <p:cNvSpPr txBox="1"/>
          <p:nvPr/>
        </p:nvSpPr>
        <p:spPr>
          <a:xfrm>
            <a:off x="862025" y="2646825"/>
            <a:ext cx="46980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 우선순위에 따른 가중치 산정 후‘ 일관성 지수(Consistency Index: C.I)’를 산정한다. C.I란 평가자의 주관으로 판단한 우선순위 가 일관성 있게 답하였는지에 대한 척도를 보여주는 지표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값이 0에 가까울수록 응답의 일관성이 높아서 결과의 신뢰성 높아짐. 실험적으로 전문가들의 응답결과는 0.1 이하가 나오는 것으로 보이며,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0.1 이하의 값은 일관성을 신뢰할 수 있음을 의미함.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375" y="2486025"/>
            <a:ext cx="22431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/>
        </p:nvSpPr>
        <p:spPr>
          <a:xfrm>
            <a:off x="5560100" y="4448175"/>
            <a:ext cx="310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ko-KR" sz="1300" b="1">
                <a:latin typeface="Malgun Gothic"/>
                <a:ea typeface="Malgun Gothic"/>
                <a:cs typeface="Malgun Gothic"/>
                <a:sym typeface="Malgun Gothic"/>
              </a:rPr>
              <a:t>가중치를 통한 일관성비율 계산</a:t>
            </a:r>
            <a:endParaRPr sz="13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03 분석 결과</a:t>
            </a:r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25" y="1570300"/>
            <a:ext cx="4237228" cy="29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725" y="1570300"/>
            <a:ext cx="4237228" cy="299637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/>
        </p:nvSpPr>
        <p:spPr>
          <a:xfrm>
            <a:off x="547600" y="4719800"/>
            <a:ext cx="7848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지형적 요인(향, 경사, 음영기복) 만을 고려한 태양광 발전 입지와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기후적 요인(평균습도, 평균기온, 일사량)만을 고려한 태양광 발전 입지를 구함.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속성값을 1(가장 최적지) ~5(가장 비최적지) 등급으로 분류하였으며 이에 가중치를 곱하여 최적 입지를 분석하였다. 그 후 두 값을 더하여 지형적/ 기후적 요인을 모두 고려한 태양광 발전 최적 입지를 선정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4219500" y="3172625"/>
            <a:ext cx="705000" cy="672900"/>
          </a:xfrm>
          <a:prstGeom prst="mathPlus">
            <a:avLst>
              <a:gd name="adj1" fmla="val 2352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03 분석 결과</a:t>
            </a:r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00" y="1906775"/>
            <a:ext cx="5650829" cy="39960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5828600" y="1742275"/>
            <a:ext cx="29820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지형, 기후요인을 모두 고려한 태양광 발전 최적 지역을 구하였다.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(합계에 따라 1등급~5등급까지 분류하였다. 1~5사이의 값을 가지며 1에 가까울수록 적합한 지역이다.)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가장 최적 지역은 </a:t>
            </a:r>
            <a:r>
              <a:rPr lang="ko-KR" sz="1600" b="1"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‘서울특별시 종로구 송월동</a:t>
            </a: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’으로  총합계가 2.2962이며, 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가장 적합하지 않은 지역은  </a:t>
            </a:r>
            <a:r>
              <a:rPr lang="ko-KR" sz="1500" b="1">
                <a:solidFill>
                  <a:schemeClr val="lt1"/>
                </a:solidFill>
                <a:highlight>
                  <a:srgbClr val="4A86E8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‘서울특별시 중구 </a:t>
            </a:r>
            <a:r>
              <a:rPr lang="ko-KR" sz="1500" b="1">
                <a:solidFill>
                  <a:schemeClr val="lt1"/>
                </a:solidFill>
                <a:highlight>
                  <a:srgbClr val="4A86E8"/>
                </a:highlight>
              </a:rPr>
              <a:t>입전동’, ‘</a:t>
            </a:r>
            <a:r>
              <a:rPr lang="ko-KR" sz="1500" b="1">
                <a:solidFill>
                  <a:schemeClr val="lt1"/>
                </a:solidFill>
                <a:highlight>
                  <a:srgbClr val="4A86E8"/>
                </a:highlight>
                <a:latin typeface="Malgun Gothic"/>
                <a:ea typeface="Malgun Gothic"/>
                <a:cs typeface="Malgun Gothic"/>
                <a:sym typeface="Malgun Gothic"/>
              </a:rPr>
              <a:t>서울특별시 중구 </a:t>
            </a:r>
            <a:r>
              <a:rPr lang="ko-KR" sz="1500" b="1">
                <a:solidFill>
                  <a:schemeClr val="lt1"/>
                </a:solidFill>
                <a:highlight>
                  <a:srgbClr val="4A86E8"/>
                </a:highlight>
              </a:rPr>
              <a:t>주교동’, ‘</a:t>
            </a:r>
            <a:r>
              <a:rPr lang="ko-KR" sz="1500" b="1">
                <a:solidFill>
                  <a:schemeClr val="lt1"/>
                </a:solidFill>
                <a:highlight>
                  <a:srgbClr val="4A86E8"/>
                </a:highlight>
                <a:latin typeface="Malgun Gothic"/>
                <a:ea typeface="Malgun Gothic"/>
                <a:cs typeface="Malgun Gothic"/>
                <a:sym typeface="Malgun Gothic"/>
              </a:rPr>
              <a:t>서울특별시 중구 </a:t>
            </a:r>
            <a:r>
              <a:rPr lang="ko-KR" sz="1500" b="1">
                <a:solidFill>
                  <a:schemeClr val="lt1"/>
                </a:solidFill>
                <a:highlight>
                  <a:srgbClr val="4A86E8"/>
                </a:highlight>
              </a:rPr>
              <a:t>방산동’, ‘</a:t>
            </a:r>
            <a:r>
              <a:rPr lang="ko-KR" sz="1500" b="1">
                <a:solidFill>
                  <a:schemeClr val="lt1"/>
                </a:solidFill>
                <a:highlight>
                  <a:srgbClr val="4A86E8"/>
                </a:highlight>
                <a:latin typeface="Malgun Gothic"/>
                <a:ea typeface="Malgun Gothic"/>
                <a:cs typeface="Malgun Gothic"/>
                <a:sym typeface="Malgun Gothic"/>
              </a:rPr>
              <a:t>서울특별시 중구 </a:t>
            </a:r>
            <a:r>
              <a:rPr lang="ko-KR" sz="1500" b="1">
                <a:solidFill>
                  <a:schemeClr val="lt1"/>
                </a:solidFill>
                <a:highlight>
                  <a:srgbClr val="4A86E8"/>
                </a:highlight>
              </a:rPr>
              <a:t>장교동’</a:t>
            </a:r>
            <a:r>
              <a:rPr lang="ko-KR" sz="1500" b="1">
                <a:solidFill>
                  <a:schemeClr val="dk1"/>
                </a:solidFill>
              </a:rPr>
              <a:t>이며 값은 </a:t>
            </a: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3 .7980이다. 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1420425" y="5902825"/>
            <a:ext cx="4380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지형, 기후적 요인을 고려한 최적 지역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1298775" y="573125"/>
            <a:ext cx="207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 b="1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073383" y="1824421"/>
            <a:ext cx="2193107" cy="410562"/>
            <a:chOff x="1419072" y="1804175"/>
            <a:chExt cx="2193107" cy="410562"/>
          </a:xfrm>
        </p:grpSpPr>
        <p:cxnSp>
          <p:nvCxnSpPr>
            <p:cNvPr id="106" name="Google Shape;106;p15"/>
            <p:cNvCxnSpPr/>
            <p:nvPr/>
          </p:nvCxnSpPr>
          <p:spPr>
            <a:xfrm>
              <a:off x="1419072" y="2214737"/>
              <a:ext cx="2193107" cy="0"/>
            </a:xfrm>
            <a:prstGeom prst="straightConnector1">
              <a:avLst/>
            </a:prstGeom>
            <a:noFill/>
            <a:ln w="19050" cap="flat" cmpd="sng">
              <a:solidFill>
                <a:srgbClr val="C1E3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" name="Google Shape;107;p15"/>
            <p:cNvSpPr txBox="1"/>
            <p:nvPr/>
          </p:nvSpPr>
          <p:spPr>
            <a:xfrm>
              <a:off x="1475657" y="1804175"/>
              <a:ext cx="19966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01 분석배경</a:t>
              </a:r>
              <a:endParaRPr/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5940152" y="1844824"/>
            <a:ext cx="2193107" cy="696799"/>
            <a:chOff x="1419072" y="1876183"/>
            <a:chExt cx="2193107" cy="696799"/>
          </a:xfrm>
        </p:grpSpPr>
        <p:cxnSp>
          <p:nvCxnSpPr>
            <p:cNvPr id="109" name="Google Shape;109;p15"/>
            <p:cNvCxnSpPr/>
            <p:nvPr/>
          </p:nvCxnSpPr>
          <p:spPr>
            <a:xfrm>
              <a:off x="1419072" y="2214737"/>
              <a:ext cx="2193107" cy="0"/>
            </a:xfrm>
            <a:prstGeom prst="straightConnector1">
              <a:avLst/>
            </a:prstGeom>
            <a:noFill/>
            <a:ln w="19050" cap="flat" cmpd="sng">
              <a:solidFill>
                <a:srgbClr val="C1E3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0" name="Google Shape;110;p15"/>
            <p:cNvSpPr txBox="1"/>
            <p:nvPr/>
          </p:nvSpPr>
          <p:spPr>
            <a:xfrm>
              <a:off x="1517298" y="1876183"/>
              <a:ext cx="19966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1600" b="1">
                  <a:solidFill>
                    <a:srgbClr val="3F3F3F"/>
                  </a:solidFill>
                </a:rPr>
                <a:t>2</a:t>
              </a:r>
              <a:r>
                <a:rPr lang="ko-KR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분석과정</a:t>
              </a: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1517298" y="2254753"/>
              <a:ext cx="1996654" cy="318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82562" marR="0" lvl="0" indent="-188912" algn="l" rtl="0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SzPts val="1300"/>
                <a:buFont typeface="Noto Sans Symbols"/>
                <a:buChar char="▪"/>
              </a:pPr>
              <a:r>
                <a:rPr lang="ko-KR" sz="1300" b="1"/>
                <a:t>입지 기준 설정</a:t>
              </a:r>
              <a:endParaRPr sz="1300" b="1"/>
            </a:p>
            <a:p>
              <a:pPr marL="182562" marR="0" lvl="0" indent="-188912" algn="l" rtl="0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▪"/>
              </a:pPr>
              <a:r>
                <a:rPr lang="ko-KR" sz="1300" b="1"/>
                <a:t>입지 기준별 분석</a:t>
              </a:r>
              <a:endParaRPr sz="1300" b="1"/>
            </a:p>
            <a:p>
              <a:pPr marL="182563" marR="0" lvl="0" indent="-188913" algn="l" rtl="0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▪"/>
              </a:pPr>
              <a:r>
                <a:rPr lang="ko-KR" sz="1300" b="1"/>
                <a:t>입지 선정</a:t>
              </a:r>
              <a:endParaRPr sz="1300" b="1"/>
            </a:p>
          </p:txBody>
        </p:sp>
      </p:grpSp>
      <p:grpSp>
        <p:nvGrpSpPr>
          <p:cNvPr id="112" name="Google Shape;112;p15"/>
          <p:cNvGrpSpPr/>
          <p:nvPr/>
        </p:nvGrpSpPr>
        <p:grpSpPr>
          <a:xfrm>
            <a:off x="1043608" y="4032537"/>
            <a:ext cx="2193107" cy="338700"/>
            <a:chOff x="1419072" y="1876183"/>
            <a:chExt cx="2193107" cy="338700"/>
          </a:xfrm>
        </p:grpSpPr>
        <p:cxnSp>
          <p:nvCxnSpPr>
            <p:cNvPr id="113" name="Google Shape;113;p15"/>
            <p:cNvCxnSpPr/>
            <p:nvPr/>
          </p:nvCxnSpPr>
          <p:spPr>
            <a:xfrm>
              <a:off x="1419072" y="2214737"/>
              <a:ext cx="2193107" cy="0"/>
            </a:xfrm>
            <a:prstGeom prst="straightConnector1">
              <a:avLst/>
            </a:prstGeom>
            <a:noFill/>
            <a:ln w="19050" cap="flat" cmpd="sng">
              <a:solidFill>
                <a:srgbClr val="C1E3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4" name="Google Shape;114;p15"/>
            <p:cNvSpPr txBox="1"/>
            <p:nvPr/>
          </p:nvSpPr>
          <p:spPr>
            <a:xfrm>
              <a:off x="1517298" y="1876183"/>
              <a:ext cx="1996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1600" b="1">
                  <a:solidFill>
                    <a:srgbClr val="3F3F3F"/>
                  </a:solidFill>
                </a:rPr>
                <a:t>3</a:t>
              </a:r>
              <a:r>
                <a:rPr lang="ko-KR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분석결과</a:t>
              </a: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5652097" y="3744505"/>
            <a:ext cx="2592252" cy="626586"/>
            <a:chOff x="1419072" y="1588151"/>
            <a:chExt cx="2193107" cy="626586"/>
          </a:xfrm>
        </p:grpSpPr>
        <p:cxnSp>
          <p:nvCxnSpPr>
            <p:cNvPr id="116" name="Google Shape;116;p15"/>
            <p:cNvCxnSpPr/>
            <p:nvPr/>
          </p:nvCxnSpPr>
          <p:spPr>
            <a:xfrm>
              <a:off x="1419072" y="2214737"/>
              <a:ext cx="2193107" cy="0"/>
            </a:xfrm>
            <a:prstGeom prst="straightConnector1">
              <a:avLst/>
            </a:prstGeom>
            <a:noFill/>
            <a:ln w="19050" cap="flat" cmpd="sng">
              <a:solidFill>
                <a:srgbClr val="C1E3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" name="Google Shape;117;p15"/>
            <p:cNvSpPr txBox="1"/>
            <p:nvPr/>
          </p:nvSpPr>
          <p:spPr>
            <a:xfrm>
              <a:off x="1540911" y="1588151"/>
              <a:ext cx="199665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1600" b="1">
                  <a:solidFill>
                    <a:srgbClr val="3F3F3F"/>
                  </a:solidFill>
                </a:rPr>
                <a:t>4 기대효과</a:t>
              </a:r>
              <a:r>
                <a:rPr lang="ko-KR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및 </a:t>
              </a:r>
              <a:endParaRPr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한계점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03 분석 결과</a:t>
            </a:r>
            <a:endParaRPr/>
          </a:p>
        </p:txBody>
      </p:sp>
      <p:pic>
        <p:nvPicPr>
          <p:cNvPr id="338" name="Google Shape;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049" y="1620738"/>
            <a:ext cx="3663929" cy="259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307" y="4135925"/>
            <a:ext cx="3220820" cy="22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00" y="1471907"/>
            <a:ext cx="3767246" cy="266402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/>
          <p:nvPr/>
        </p:nvSpPr>
        <p:spPr>
          <a:xfrm>
            <a:off x="4330050" y="2579775"/>
            <a:ext cx="705000" cy="672900"/>
          </a:xfrm>
          <a:prstGeom prst="mathPlus">
            <a:avLst>
              <a:gd name="adj1" fmla="val 2352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3"/>
          <p:cNvSpPr txBox="1"/>
          <p:nvPr/>
        </p:nvSpPr>
        <p:spPr>
          <a:xfrm>
            <a:off x="647700" y="4282900"/>
            <a:ext cx="47220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지형, 기후적 요인을 고려했을 때 상위 20% 의 최적지역과 기초생활 수급 가구가 다수 거주하는 상위 10% 지역의 교차 영역을 찾아보았다.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결과  </a:t>
            </a:r>
            <a:r>
              <a:rPr lang="ko-KR" sz="1600" b="1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‘갈월동’, ‘갈현1동’ , ‘불광1동’, ‘불광2동’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 입지로 분석되었다.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서울내 전력 사용량(시군구 기준) 데이터로 ‘서울 용산구’의 전력 사용량과 ‘서울특별시 은평구’의 전략 사용량을 비교하였다.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8106125" y="3709600"/>
            <a:ext cx="705000" cy="672900"/>
          </a:xfrm>
          <a:prstGeom prst="mathPlus">
            <a:avLst>
              <a:gd name="adj1" fmla="val 2352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03 분석 결과</a:t>
            </a:r>
            <a:endParaRPr/>
          </a:p>
        </p:txBody>
      </p:sp>
      <p:pic>
        <p:nvPicPr>
          <p:cNvPr id="350" name="Google Shape;3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00" y="1948274"/>
            <a:ext cx="5663104" cy="400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00" y="1417950"/>
            <a:ext cx="1928122" cy="13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/>
          <p:nvPr/>
        </p:nvSpPr>
        <p:spPr>
          <a:xfrm>
            <a:off x="2665475" y="1734500"/>
            <a:ext cx="464700" cy="38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 txBox="1"/>
          <p:nvPr/>
        </p:nvSpPr>
        <p:spPr>
          <a:xfrm>
            <a:off x="5720325" y="2119100"/>
            <a:ext cx="30303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결과 서울특별시 은평구의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1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‘갈현1동’, ‘불광2동’, ‘불광1동</a:t>
            </a: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서울내 태양광 발전에 유리한 최적 지역인 것을 알 수 있다.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지역들은 지형/기후적 요인들만을 고려하여 태양광 발전 최적 지역을 찾고자했을 때 </a:t>
            </a:r>
            <a:r>
              <a:rPr lang="ko-KR" sz="1500" b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상위 20%</a:t>
            </a:r>
            <a:r>
              <a:rPr lang="ko-KR" sz="1500">
                <a:solidFill>
                  <a:srgbClr val="1C45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속하며,</a:t>
            </a:r>
            <a:endParaRPr sz="1500">
              <a:solidFill>
                <a:srgbClr val="1C45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저소득 가구가 다수 거주하는 </a:t>
            </a:r>
            <a:r>
              <a:rPr lang="ko-KR" sz="1500" b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상위 10%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지역이다.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전력 사용량 역시 </a:t>
            </a:r>
            <a:r>
              <a:rPr lang="ko-KR" sz="1500" b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상위 40%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속하며 평균 대비 전력 사용량이 큰 것으로 파악된다.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977425" y="5952975"/>
            <a:ext cx="501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지형, 기후, 사회적 요인을 모두 고려한 최적 지역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/>
          <p:nvPr/>
        </p:nvSpPr>
        <p:spPr>
          <a:xfrm rot="5400000">
            <a:off x="1428625" y="-781550"/>
            <a:ext cx="6237600" cy="8425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5"/>
          <p:cNvSpPr txBox="1"/>
          <p:nvPr/>
        </p:nvSpPr>
        <p:spPr>
          <a:xfrm>
            <a:off x="457200" y="451175"/>
            <a:ext cx="4077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346575" y="340350"/>
            <a:ext cx="4267800" cy="6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4628700" y="346800"/>
            <a:ext cx="4173900" cy="6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latin typeface="Malgun Gothic"/>
                <a:ea typeface="Malgun Gothic"/>
                <a:cs typeface="Malgun Gothic"/>
                <a:sym typeface="Malgun Gothic"/>
              </a:rPr>
              <a:t>한계점</a:t>
            </a:r>
            <a:endParaRPr sz="3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494325" y="1833825"/>
            <a:ext cx="4077600" cy="706800"/>
          </a:xfrm>
          <a:prstGeom prst="wedgeRoundRectCallout">
            <a:avLst>
              <a:gd name="adj1" fmla="val -36291"/>
              <a:gd name="adj2" fmla="val 90436"/>
              <a:gd name="adj3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갈현1동, 불광 1동, 불광 2동을 대상으로한 태양광 발전 사업 기대</a:t>
            </a:r>
            <a:endParaRPr sz="1700"/>
          </a:p>
        </p:txBody>
      </p:sp>
      <p:sp>
        <p:nvSpPr>
          <p:cNvPr id="365" name="Google Shape;365;p35"/>
          <p:cNvSpPr/>
          <p:nvPr/>
        </p:nvSpPr>
        <p:spPr>
          <a:xfrm>
            <a:off x="494325" y="3007900"/>
            <a:ext cx="4040400" cy="706800"/>
          </a:xfrm>
          <a:prstGeom prst="wedgeRoundRectCallout">
            <a:avLst>
              <a:gd name="adj1" fmla="val -36291"/>
              <a:gd name="adj2" fmla="val 90436"/>
              <a:gd name="adj3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저소득층 가구의 비용적 절감</a:t>
            </a: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494325" y="4334375"/>
            <a:ext cx="4040400" cy="706800"/>
          </a:xfrm>
          <a:prstGeom prst="wedgeRoundRectCallout">
            <a:avLst>
              <a:gd name="adj1" fmla="val -36291"/>
              <a:gd name="adj2" fmla="val 90436"/>
              <a:gd name="adj3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재생에너지 사용으로 인한 대한민국 재생에너지 강국 도모</a:t>
            </a:r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494325" y="5477325"/>
            <a:ext cx="3972300" cy="706800"/>
          </a:xfrm>
          <a:prstGeom prst="wedgeRoundRectCallout">
            <a:avLst>
              <a:gd name="adj1" fmla="val -36291"/>
              <a:gd name="adj2" fmla="val 90436"/>
              <a:gd name="adj3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환경을 생각한 지속 가능한 발전 가능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4695450" y="1822775"/>
            <a:ext cx="4040400" cy="706800"/>
          </a:xfrm>
          <a:prstGeom prst="wedgeRoundRectCallout">
            <a:avLst>
              <a:gd name="adj1" fmla="val -36291"/>
              <a:gd name="adj2" fmla="val 9043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건축비용과 입주 초기 비용의 부담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4695450" y="3007900"/>
            <a:ext cx="4173900" cy="706800"/>
          </a:xfrm>
          <a:prstGeom prst="wedgeRoundRectCallout">
            <a:avLst>
              <a:gd name="adj1" fmla="val -36291"/>
              <a:gd name="adj2" fmla="val 9043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태양광 발전을 위한 기후데이터를 전부 고려하지 못함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4695450" y="4334375"/>
            <a:ext cx="4040400" cy="706800"/>
          </a:xfrm>
          <a:prstGeom prst="wedgeRoundRectCallout">
            <a:avLst>
              <a:gd name="adj1" fmla="val -36291"/>
              <a:gd name="adj2" fmla="val 9043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ko-KR" sz="1800" b="1"/>
              <a:t>사회적 요인과 지형&amp;기후적 요인의 가중치 설정의 여려움</a:t>
            </a:r>
            <a:endParaRPr sz="18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/>
          <p:nvPr/>
        </p:nvSpPr>
        <p:spPr>
          <a:xfrm>
            <a:off x="4963025" y="451175"/>
            <a:ext cx="3762300" cy="1353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342400" y="345900"/>
            <a:ext cx="8306700" cy="2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참고자료 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 OECD 한국 경제 보고서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신에너지 및 재생에너지 개발 이용 보급 촉진 법률등,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환경정책평가원, 2008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태양에너지최적활용보고서 (기상청)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환경부 사전환경성검토 업무 매뉴얼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태양에너지 최적 활용을 위한 기상자원 분석 보고서, 기상청, 2008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GIS를 활용한 수상 태양광 발전소 입지 분석, 이기림/ DEM을 이용한 음영기복도 제작,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연구먼지, 습도 및 풍속이 태양전지 효율에 미치는 영향, 변선호 /먼지, 습도 및 풍속이 태양전지 효율에 미치는 영향, 변선호, 부경온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7" name="Google Shape;377;p36"/>
          <p:cNvGraphicFramePr/>
          <p:nvPr/>
        </p:nvGraphicFramePr>
        <p:xfrm>
          <a:off x="418600" y="304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{CF8A0A8B-CFD6-42BF-BE16-4F33C79DC6EF}</a:tableStyleId>
              </a:tblPr>
              <a:tblGrid>
                <a:gridCol w="258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출처</a:t>
                      </a:r>
                      <a:endParaRPr sz="15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데이터 명</a:t>
                      </a:r>
                      <a:endParaRPr sz="15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 빅데이터 캠퍼스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기상관측정보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기상청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관측지점정보,</a:t>
                      </a:r>
                      <a:endParaRPr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관측지점 위치</a:t>
                      </a:r>
                      <a:endParaRPr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서울 열린데이터 광장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서울시 국민기초생활보장 수급자 (동별)통계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서울 열린데이터 광장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서울시 전력 사용량 (용도별)통계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통계지리정보서비스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행정구역단위(읍면동)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행정구역단위(법정동)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국가공간정보포털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수치표고모델(DEM)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100" y="1256187"/>
            <a:ext cx="1173050" cy="3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925" y="568625"/>
            <a:ext cx="1583899" cy="5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337" y="568637"/>
            <a:ext cx="548040" cy="4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6350" y="1218400"/>
            <a:ext cx="1173050" cy="42472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/>
          <p:nvPr/>
        </p:nvSpPr>
        <p:spPr>
          <a:xfrm>
            <a:off x="5128475" y="331875"/>
            <a:ext cx="1293300" cy="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/>
              <a:t>분석도구</a:t>
            </a:r>
            <a:endParaRPr sz="1700" b="1"/>
          </a:p>
        </p:txBody>
      </p:sp>
      <p:pic>
        <p:nvPicPr>
          <p:cNvPr id="383" name="Google Shape;38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700" y="883450"/>
            <a:ext cx="721900" cy="7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899592" y="1484784"/>
            <a:ext cx="150876" cy="141732"/>
          </a:xfrm>
          <a:custGeom>
            <a:avLst/>
            <a:gdLst/>
            <a:ahLst/>
            <a:cxnLst/>
            <a:rect l="l" t="t" r="r" b="b"/>
            <a:pathLst>
              <a:path w="150876" h="141732" extrusionOk="0">
                <a:moveTo>
                  <a:pt x="0" y="77724"/>
                </a:moveTo>
                <a:lnTo>
                  <a:pt x="59436" y="141732"/>
                </a:lnTo>
                <a:lnTo>
                  <a:pt x="150876" y="0"/>
                </a:lnTo>
              </a:path>
            </a:pathLst>
          </a:custGeom>
          <a:noFill/>
          <a:ln w="38100" cap="rnd" cmpd="sng">
            <a:solidFill>
              <a:srgbClr val="C4D4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115627" y="548675"/>
            <a:ext cx="259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800" b="1">
                <a:solidFill>
                  <a:srgbClr val="538CD5"/>
                </a:solidFill>
              </a:rPr>
              <a:t>1</a:t>
            </a:r>
            <a:r>
              <a:rPr lang="ko-KR" sz="2800" b="1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 분석 </a:t>
            </a:r>
            <a:r>
              <a:rPr lang="ko-KR" sz="2800" b="1">
                <a:solidFill>
                  <a:srgbClr val="538CD5"/>
                </a:solidFill>
              </a:rPr>
              <a:t>배경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115616" y="1362254"/>
            <a:ext cx="40324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WHY/WHAT 제로 에너지 건축물?</a:t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844824"/>
            <a:ext cx="2592288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5856" y="1844824"/>
            <a:ext cx="2628330" cy="262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4168" y="1844825"/>
            <a:ext cx="2664296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539552" y="4581128"/>
            <a:ext cx="813690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제로 에너지 빌딩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단열재, 이중창 등을 적용해 외피를 통해 외부로 손실되는 에너지 양은 최소화하고 태양열.지열 등의 신재생에너지를 활용해 냉.난방에 사용되는 에너지를 충당함으로써 </a:t>
            </a:r>
            <a:r>
              <a:rPr lang="ko-KR" sz="1600" b="1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에너지 소비를 최소화 시킴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539552" y="5805264"/>
            <a:ext cx="820891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건축물은 최소 </a:t>
            </a: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30년 이상 유지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되기 때문에 초기에 에너지 성능을 높여 놓으면 최종적으로는 </a:t>
            </a:r>
            <a:r>
              <a:rPr lang="ko-KR" sz="1600" b="1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온실가스 감축에 효과적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4283968" y="5445224"/>
            <a:ext cx="576064" cy="28803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/>
        </p:nvSpPr>
        <p:spPr>
          <a:xfrm>
            <a:off x="1115627" y="548675"/>
            <a:ext cx="258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01 분석 배경</a:t>
            </a:r>
            <a:endParaRPr/>
          </a:p>
        </p:txBody>
      </p:sp>
      <p:pic>
        <p:nvPicPr>
          <p:cNvPr id="137" name="Google Shape;137;p17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1268760"/>
            <a:ext cx="7416824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 descr="문구, 연필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2132856"/>
            <a:ext cx="5111814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8144" y="2276872"/>
            <a:ext cx="2314575" cy="224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 descr="하비 공 0%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1960" y="2492896"/>
            <a:ext cx="313184" cy="31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 descr="위쪽 화살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95936" y="4653136"/>
            <a:ext cx="504056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827584" y="5085184"/>
            <a:ext cx="4680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“한국, 에너지별 1차 에너지 공급에서 화석연료 비율이 </a:t>
            </a: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80%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차지”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“OECD 기준 환경의 질이 낮은 수준…한국은 환경 분야 성과가 미미한 상태에 머무르고 있다고 평가＂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5580112" y="5085184"/>
            <a:ext cx="309634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36개 조사대상국 중 재생에너지가 차지하는 비중이 </a:t>
            </a: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2%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&gt; </a:t>
            </a:r>
            <a:r>
              <a:rPr lang="ko-KR" sz="1200" b="1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꼴찌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기록함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재생에너지가 차지하는 비중이 낮은편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115627" y="548675"/>
            <a:ext cx="258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01 분석 배경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50" y="1241688"/>
            <a:ext cx="4053850" cy="1012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00" y="2253988"/>
            <a:ext cx="4053838" cy="8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3" y="1850450"/>
            <a:ext cx="4438049" cy="131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9588" y="1241690"/>
            <a:ext cx="4522876" cy="608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8"/>
          <p:cNvCxnSpPr/>
          <p:nvPr/>
        </p:nvCxnSpPr>
        <p:spPr>
          <a:xfrm rot="10800000" flipH="1">
            <a:off x="4996150" y="2254000"/>
            <a:ext cx="2036100" cy="1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8"/>
          <p:cNvCxnSpPr/>
          <p:nvPr/>
        </p:nvCxnSpPr>
        <p:spPr>
          <a:xfrm>
            <a:off x="7809000" y="1419825"/>
            <a:ext cx="1116900" cy="1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8"/>
          <p:cNvCxnSpPr/>
          <p:nvPr/>
        </p:nvCxnSpPr>
        <p:spPr>
          <a:xfrm rot="10800000" flipH="1">
            <a:off x="2295525" y="2706688"/>
            <a:ext cx="2036100" cy="1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8"/>
          <p:cNvSpPr txBox="1"/>
          <p:nvPr/>
        </p:nvSpPr>
        <p:spPr>
          <a:xfrm>
            <a:off x="1145275" y="3240700"/>
            <a:ext cx="7041000" cy="1315500"/>
          </a:xfrm>
          <a:prstGeom prst="rect">
            <a:avLst/>
          </a:prstGeom>
          <a:solidFill>
            <a:srgbClr val="AFE5E0">
              <a:alpha val="904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저소득층을 위한 에너지 복지 사업이 있음에도 불구하고 </a:t>
            </a:r>
            <a:r>
              <a:rPr lang="ko-KR" b="1">
                <a:solidFill>
                  <a:srgbClr val="0B53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복지 사각지대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는 존재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3E4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C3E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체납요금은 시간이 지나도 경감되는 것이 아니기 때문에 제한조치된 가정은 전기사용 불편과 체납기간 경과에 따라</a:t>
            </a:r>
            <a:r>
              <a:rPr lang="ko-KR" b="1">
                <a:solidFill>
                  <a:srgbClr val="3C3E4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b="1">
                <a:solidFill>
                  <a:srgbClr val="0B53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늘어나는 요금 부담</a:t>
            </a:r>
            <a:r>
              <a:rPr lang="ko-KR">
                <a:solidFill>
                  <a:srgbClr val="3C3E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이라는 이중고를 겪어야 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857150" y="5427800"/>
            <a:ext cx="5920500" cy="1179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저소득층 가구의 전기료 부담을 낮추고,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 재생에너지 공급량에 대한 비중을 높이고자 함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4277275" y="4748900"/>
            <a:ext cx="777000" cy="60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E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/>
        </p:nvSpPr>
        <p:spPr>
          <a:xfrm>
            <a:off x="1115624" y="548675"/>
            <a:ext cx="330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800" b="1">
                <a:solidFill>
                  <a:srgbClr val="3C78D8"/>
                </a:solidFill>
              </a:rPr>
              <a:t>2</a:t>
            </a:r>
            <a:r>
              <a:rPr lang="ko-KR" sz="2800" b="1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800" b="1">
                <a:solidFill>
                  <a:srgbClr val="3C78D8"/>
                </a:solidFill>
              </a:rPr>
              <a:t>입지 기준 설정</a:t>
            </a:r>
            <a:endParaRPr sz="2800" b="1">
              <a:solidFill>
                <a:srgbClr val="3C78D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3C78D8"/>
              </a:solidFill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964742" y="1527634"/>
            <a:ext cx="150876" cy="141732"/>
          </a:xfrm>
          <a:custGeom>
            <a:avLst/>
            <a:gdLst/>
            <a:ahLst/>
            <a:cxnLst/>
            <a:rect l="l" t="t" r="r" b="b"/>
            <a:pathLst>
              <a:path w="150876" h="141732" extrusionOk="0">
                <a:moveTo>
                  <a:pt x="0" y="77724"/>
                </a:moveTo>
                <a:lnTo>
                  <a:pt x="59436" y="141732"/>
                </a:lnTo>
                <a:lnTo>
                  <a:pt x="150876" y="0"/>
                </a:lnTo>
              </a:path>
            </a:pathLst>
          </a:custGeom>
          <a:noFill/>
          <a:ln w="38100" cap="rnd" cmpd="sng">
            <a:solidFill>
              <a:srgbClr val="C4D4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169500" y="1379625"/>
            <a:ext cx="31746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태양광 발전 후보지 선정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4294967295"/>
          </p:nvPr>
        </p:nvSpPr>
        <p:spPr>
          <a:xfrm>
            <a:off x="689975" y="2125125"/>
            <a:ext cx="3734400" cy="57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2000" b="1"/>
              <a:t>지형적 요인</a:t>
            </a:r>
            <a:endParaRPr sz="2000" b="1"/>
          </a:p>
        </p:txBody>
      </p:sp>
      <p:sp>
        <p:nvSpPr>
          <p:cNvPr id="169" name="Google Shape;169;p19"/>
          <p:cNvSpPr txBox="1">
            <a:spLocks noGrp="1"/>
          </p:cNvSpPr>
          <p:nvPr>
            <p:ph type="body" idx="4294967295"/>
          </p:nvPr>
        </p:nvSpPr>
        <p:spPr>
          <a:xfrm>
            <a:off x="689975" y="2703906"/>
            <a:ext cx="3734400" cy="35748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1700"/>
              <a:t>선행 연구를 참고하여 (신에너지 및 재생에너지 개발 이용 보급 촉진 법률 등,환경정책평가원, 2008), 태양광 발전 입지에 영향을 주는 </a:t>
            </a:r>
            <a:r>
              <a:rPr lang="ko-KR" sz="1700" b="1"/>
              <a:t>지형적 요인</a:t>
            </a:r>
            <a:r>
              <a:rPr lang="ko-KR" sz="1700"/>
              <a:t> 정리</a:t>
            </a: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1700"/>
              <a:t>‘</a:t>
            </a:r>
            <a:r>
              <a:rPr lang="ko-KR" sz="1700" b="1"/>
              <a:t>경사도</a:t>
            </a:r>
            <a:r>
              <a:rPr lang="ko-KR" sz="1700"/>
              <a:t>’,‘</a:t>
            </a:r>
            <a:r>
              <a:rPr lang="ko-KR" sz="1700" b="1"/>
              <a:t>향</a:t>
            </a:r>
            <a:r>
              <a:rPr lang="ko-KR" sz="1700"/>
              <a:t>’ , ‘</a:t>
            </a:r>
            <a:r>
              <a:rPr lang="ko-KR" sz="1700" b="1"/>
              <a:t>음영기복도</a:t>
            </a:r>
            <a:r>
              <a:rPr lang="ko-KR" sz="1700"/>
              <a:t>’를 주 분석 요인으로 선정 </a:t>
            </a: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1700"/>
              <a:t>-&gt; 해당 요인들은 </a:t>
            </a:r>
            <a:r>
              <a:rPr lang="ko-KR" sz="1700" b="1"/>
              <a:t>디지털 표고 모델(Digital Elevation Model: DEM)</a:t>
            </a:r>
            <a:r>
              <a:rPr lang="ko-KR" sz="1700"/>
              <a:t> 자료를 이용</a:t>
            </a:r>
            <a:endParaRPr sz="1700"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4294967295"/>
          </p:nvPr>
        </p:nvSpPr>
        <p:spPr>
          <a:xfrm>
            <a:off x="4686600" y="2125125"/>
            <a:ext cx="3662400" cy="60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2000" b="1"/>
              <a:t>기후적 요인</a:t>
            </a:r>
            <a:endParaRPr sz="2000" b="1"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4294967295"/>
          </p:nvPr>
        </p:nvSpPr>
        <p:spPr>
          <a:xfrm>
            <a:off x="4686600" y="2725150"/>
            <a:ext cx="3662400" cy="3574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1800"/>
              <a:t>‘</a:t>
            </a:r>
            <a:r>
              <a:rPr lang="ko-KR" sz="1700"/>
              <a:t>태양에너지최적활용보고서 (기상청)’ 을 참고하여 태양광 발전 입지에 영향을 주는 기상 요소들을 정리</a:t>
            </a: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1700"/>
              <a:t> 다양한 기상요인들이 태양광 발전에 영향을 주나 가장 큰 영향을 미치는 ‘</a:t>
            </a:r>
            <a:r>
              <a:rPr lang="ko-KR" sz="1700" b="1"/>
              <a:t>일조량</a:t>
            </a:r>
            <a:r>
              <a:rPr lang="ko-KR" sz="1700"/>
              <a:t>’을 주 분석 요인으로 선정</a:t>
            </a: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1700"/>
              <a:t>또한 ‘서울 빅데이터 캠퍼스’ 의 서울시 기상관측정보’ 데이터를 이용하여 분석 가능한 ‘</a:t>
            </a:r>
            <a:r>
              <a:rPr lang="ko-KR" sz="1700" b="1"/>
              <a:t>평균기온</a:t>
            </a:r>
            <a:r>
              <a:rPr lang="ko-KR" sz="1700"/>
              <a:t>’, ‘ </a:t>
            </a:r>
            <a:r>
              <a:rPr lang="ko-KR" sz="1700" b="1"/>
              <a:t>평균습도</a:t>
            </a:r>
            <a:r>
              <a:rPr lang="ko-KR" sz="1700"/>
              <a:t>’ 역시 분석 요인으로 선정</a:t>
            </a:r>
            <a:endParaRPr sz="17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800" b="1">
                <a:solidFill>
                  <a:srgbClr val="538CD5"/>
                </a:solidFill>
              </a:rPr>
              <a:t>2</a:t>
            </a:r>
            <a:r>
              <a:rPr lang="ko-KR" sz="2800" b="1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800" b="1">
                <a:solidFill>
                  <a:srgbClr val="538CD5"/>
                </a:solidFill>
              </a:rPr>
              <a:t>입지 </a:t>
            </a:r>
            <a:r>
              <a:rPr lang="ko-KR" sz="2800" b="1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61525" y="1375475"/>
            <a:ext cx="4112100" cy="5769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rabicPeriod"/>
            </a:pPr>
            <a:r>
              <a:rPr lang="ko-KR" sz="1800" b="1">
                <a:solidFill>
                  <a:srgbClr val="073763"/>
                </a:solidFill>
              </a:rPr>
              <a:t>지형적요인 - Aspect(향)&amp;Slope(경사)</a:t>
            </a:r>
            <a:endParaRPr sz="1800" b="1">
              <a:solidFill>
                <a:srgbClr val="073763"/>
              </a:solidFill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25" y="2424200"/>
            <a:ext cx="4320002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361525" y="1952375"/>
            <a:ext cx="5703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서울시 경사방향도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361525" y="5408400"/>
            <a:ext cx="4320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햇빛이 잘 드는 남향의 평지 지형이 좋음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경사 방향의 수치에 따른 경사 방향을 분류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4848800" y="1995500"/>
            <a:ext cx="383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서울시 지역별 경사지도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625" y="2376000"/>
            <a:ext cx="4320002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4604300" y="5436400"/>
            <a:ext cx="43200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‘환경부 사전환경성검토 업무 매뉴얼’을 참고하여 경사를 분류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경사가 20º 이하일 때 태양광 발전에 적절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Malgun Gothic"/>
                <a:ea typeface="Malgun Gothic"/>
                <a:cs typeface="Malgun Gothic"/>
                <a:sym typeface="Malgun Gothic"/>
              </a:rPr>
              <a:t>현재 서울의 일부 지역을 제외하고는 모두 해당 조건에 충족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입지 분석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361525" y="1375475"/>
            <a:ext cx="4397400" cy="4287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rabicPeriod"/>
            </a:pPr>
            <a:r>
              <a:rPr lang="ko-KR" sz="1800" b="1">
                <a:solidFill>
                  <a:srgbClr val="073763"/>
                </a:solidFill>
              </a:rPr>
              <a:t>지형적요인 - Hillshade(음영기복)</a:t>
            </a:r>
            <a:endParaRPr sz="1900" b="1">
              <a:solidFill>
                <a:srgbClr val="073763"/>
              </a:solidFill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75" y="2397100"/>
            <a:ext cx="4994354" cy="35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642700" y="1968400"/>
            <a:ext cx="5568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서울시 지역별 음영기복도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5803325" y="1804175"/>
            <a:ext cx="2913300" cy="4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동짓날의 경우 1년 중 해가 가장 짧은 날, 이 때 해가 잘 비치면 365일 동안 해 가 잘 비침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600" b="1">
                <a:solidFill>
                  <a:srgbClr val="3C7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동짓날(양력 12월 22일)을 기준</a:t>
            </a: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으로 Azimuth는 230°, Altitude는 10°로 값을 적용 (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한국천문 연구원)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고도가 </a:t>
            </a:r>
            <a:r>
              <a:rPr lang="ko-KR" sz="1600" b="1">
                <a:solidFill>
                  <a:srgbClr val="CC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높을수록</a:t>
            </a:r>
            <a:r>
              <a:rPr lang="ko-KR" sz="1600">
                <a:solidFill>
                  <a:srgbClr val="CC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태양광 발전 입지에 적합하나 서울의 대부분의 지역에 </a:t>
            </a:r>
            <a:r>
              <a:rPr lang="ko-KR" sz="1600" b="1">
                <a:solidFill>
                  <a:srgbClr val="3C7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다소 낮은 수치가 측정</a:t>
            </a: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됨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440450" y="5984775"/>
            <a:ext cx="8276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음영기복도란? </a:t>
            </a:r>
            <a:r>
              <a:rPr lang="ko-KR" sz="1300">
                <a:solidFill>
                  <a:srgbClr val="3C4043"/>
                </a:solidFill>
                <a:highlight>
                  <a:schemeClr val="lt1"/>
                </a:highlight>
              </a:rPr>
              <a:t>지형의 표고에 따른 음영효과를 시각적으로 표현한 것으로 </a:t>
            </a:r>
            <a:endParaRPr sz="1300">
              <a:solidFill>
                <a:srgbClr val="3C40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C4043"/>
                </a:solidFill>
                <a:highlight>
                  <a:schemeClr val="lt1"/>
                </a:highlight>
              </a:rPr>
              <a:t>높이값을 갖는 3차원의 데이터와 빛의 방향, 음영, 색조를 이용하여 지 형을 알아보기 쉽도록 제작한 지도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4741675" y="4540600"/>
            <a:ext cx="4038300" cy="1136700"/>
          </a:xfrm>
          <a:prstGeom prst="rect">
            <a:avLst/>
          </a:prstGeom>
          <a:solidFill>
            <a:srgbClr val="FFF2CC">
              <a:alpha val="88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4741675" y="1254925"/>
            <a:ext cx="4038300" cy="2857200"/>
          </a:xfrm>
          <a:prstGeom prst="rect">
            <a:avLst/>
          </a:prstGeom>
          <a:solidFill>
            <a:srgbClr val="FFF2CC">
              <a:alpha val="88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1115627" y="548675"/>
            <a:ext cx="266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 b="1">
                <a:solidFill>
                  <a:srgbClr val="538CD5"/>
                </a:solidFill>
              </a:rPr>
              <a:t>02 입지 분석</a:t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361525" y="1375475"/>
            <a:ext cx="4112100" cy="428700"/>
          </a:xfrm>
          <a:prstGeom prst="homePlate">
            <a:avLst>
              <a:gd name="adj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73763"/>
                </a:solidFill>
              </a:rPr>
              <a:t>2. 기후적요인 - 분석방법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590125" y="5359525"/>
            <a:ext cx="4112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4766675" y="1076475"/>
            <a:ext cx="4112100" cy="2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</a:t>
            </a:r>
            <a:r>
              <a:rPr lang="ko-KR" sz="14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5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및 정제</a:t>
            </a:r>
            <a:endParaRPr sz="145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풍향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’, ‘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풍속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,’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일사량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, ‘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일조량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’의 자료를 포함하고 있으나 0값 및 NULL 값 (순간 관측 불가값) 이 다수발견되어 데이터의 신뢰성 문제 발생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따라서 해당 속성들 중 분석이 용이하며 태양열 발전 입지 분석에 영향을 미치는 ‘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평균기온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’과 ‘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평균습도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’에 대해 분석을 진행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이상치를 제외한 총 22개의 관측소의 ‘평균기온’과 ‘평균습도’를 분석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75" y="2400300"/>
            <a:ext cx="4276304" cy="314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454275" y="5675100"/>
            <a:ext cx="57207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빅데이터 캠퍼스 - ‘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기상관측정보</a:t>
            </a: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데이터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(서울내 지역별 상세 기상 정보(AWS) 일별, 시간대별 자료)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2018년 12월 ~ 2019년 11월(1년)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4762525" y="4616800"/>
            <a:ext cx="3996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5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</a:t>
            </a:r>
            <a:r>
              <a:rPr lang="ko-KR" sz="14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5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조인 진행</a:t>
            </a:r>
            <a:endParaRPr sz="145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기상관측정보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’와 관측지점정보의 주소와 위도, 경도를 알 수 있는 기상청의 ‘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관측지점정보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데이터를 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조인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points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표현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6506275" y="4176963"/>
            <a:ext cx="509100" cy="37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B9D6F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2026</Words>
  <Application>Microsoft Office PowerPoint</Application>
  <PresentationFormat>화면 슬라이드 쇼(4:3)</PresentationFormat>
  <Paragraphs>246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Noto Sans Symbols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서은유</cp:lastModifiedBy>
  <cp:revision>1</cp:revision>
  <dcterms:modified xsi:type="dcterms:W3CDTF">2022-10-21T17:29:05Z</dcterms:modified>
</cp:coreProperties>
</file>